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85" d="100"/>
          <a:sy n="85" d="100"/>
        </p:scale>
        <p:origin x="547"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Grp="1"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a:t>Click to edit Master subtitle style</a:t>
            </a:r>
          </a:p>
        </p:txBody>
      </p:sp>
      <p:sp>
        <p:nvSpPr>
          <p:cNvPr id="2056" name="Rectangle 8"/>
          <p:cNvSpPr>
            <a:spLocks noGrp="1" noChangeArrowheads="1"/>
          </p:cNvSpPr>
          <p:nvPr>
            <p:ph type="ctrTitle"/>
          </p:nvPr>
        </p:nvSpPr>
        <p:spPr>
          <a:xfrm>
            <a:off x="1007533" y="620713"/>
            <a:ext cx="10363200" cy="1470025"/>
          </a:xfrm>
        </p:spPr>
        <p:txBody>
          <a:bodyPr/>
          <a:lstStyle>
            <a:lvl1pPr>
              <a:defRPr sz="3600"/>
            </a:lvl1pPr>
          </a:lstStyle>
          <a:p>
            <a:pPr lvl="0"/>
            <a:r>
              <a:rPr lang="en-US" altLang="zh-CN" noProof="0"/>
              <a:t>Click to edit Master title style</a:t>
            </a:r>
          </a:p>
        </p:txBody>
      </p:sp>
      <p:sp>
        <p:nvSpPr>
          <p:cNvPr id="11" name="Rectangle 4"/>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t>2/19/2024</a:t>
            </a:fld>
            <a:endParaRPr lang="en-US"/>
          </a:p>
        </p:txBody>
      </p:sp>
      <p:sp>
        <p:nvSpPr>
          <p:cNvPr id="12" name="Rectangle 5"/>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3"/>
          <a:srcRect t="1094" r="8122" b="13318"/>
          <a:stretch>
            <a:fillRect/>
          </a:stretch>
        </p:blipFill>
        <p:spPr>
          <a:xfrm>
            <a:off x="7730067" y="4438650"/>
            <a:ext cx="4453467" cy="2333625"/>
          </a:xfrm>
          <a:prstGeom prst="rect">
            <a:avLst/>
          </a:prstGeom>
          <a:noFill/>
          <a:ln w="9525">
            <a:noFill/>
          </a:ln>
        </p:spPr>
      </p:pic>
      <p:sp>
        <p:nvSpPr>
          <p:cNvPr id="1028" name="Rectangle 4"/>
          <p:cNvSpPr>
            <a:spLocks noGrp="1"/>
          </p:cNvSpPr>
          <p:nvPr>
            <p:ph type="title"/>
          </p:nvPr>
        </p:nvSpPr>
        <p:spPr>
          <a:xfrm>
            <a:off x="609600" y="274638"/>
            <a:ext cx="10972800" cy="1143000"/>
          </a:xfrm>
          <a:prstGeom prst="rect">
            <a:avLst/>
          </a:prstGeom>
          <a:noFill/>
          <a:ln w="9525">
            <a:noFill/>
          </a:ln>
        </p:spPr>
        <p:txBody>
          <a:bodyPr anchor="ctr" anchorCtr="0"/>
          <a:lstStyle/>
          <a:p>
            <a:pPr lvl="0"/>
            <a:r>
              <a:rPr lang="en-US" altLang="zh-CN" dirty="0"/>
              <a:t>Click to edit Master title style</a:t>
            </a:r>
          </a:p>
        </p:txBody>
      </p:sp>
      <p:sp>
        <p:nvSpPr>
          <p:cNvPr id="1029" name="Rectangle 5"/>
          <p:cNvSpPr>
            <a:spLocks noGrp="1"/>
          </p:cNvSpPr>
          <p:nvPr>
            <p:ph type="body" idx="1"/>
          </p:nvPr>
        </p:nvSpPr>
        <p:spPr>
          <a:xfrm>
            <a:off x="609600" y="1600200"/>
            <a:ext cx="10972800" cy="4525963"/>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30" name="Rectangle 6"/>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t>2/19/2024</a:t>
            </a:fld>
            <a:endParaRPr lang="en-US"/>
          </a:p>
        </p:txBody>
      </p:sp>
      <p:sp>
        <p:nvSpPr>
          <p:cNvPr id="1031" name="Rectangle 7"/>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Downloads/AnnualCalendar-2024-engl-100523.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500"/>
            <a:ext cx="9144000" cy="2591435"/>
          </a:xfrm>
          <a:ln>
            <a:solidFill>
              <a:schemeClr val="tx2"/>
            </a:solidFill>
          </a:ln>
        </p:spPr>
        <p:txBody>
          <a:bodyPr>
            <a:normAutofit fontScale="90000"/>
          </a:bodyPr>
          <a:lstStyle/>
          <a:p>
            <a:pPr algn="ctr">
              <a:lnSpc>
                <a:spcPct val="150000"/>
              </a:lnSpc>
            </a:pPr>
            <a:r>
              <a:rPr lang="en-US" sz="4445" dirty="0">
                <a:solidFill>
                  <a:srgbClr val="FF0000"/>
                </a:solidFill>
                <a:effectLst>
                  <a:outerShdw blurRad="50800" dist="38100" dir="2700000" algn="tl" rotWithShape="0">
                    <a:prstClr val="black">
                      <a:alpha val="40000"/>
                    </a:prstClr>
                  </a:outerShdw>
                </a:effectLst>
                <a:latin typeface="Bookman Old Style" panose="02050604050505020204" charset="0"/>
                <a:cs typeface="Bookman Old Style" panose="02050604050505020204" charset="0"/>
              </a:rPr>
              <a:t>Career  Guidance   </a:t>
            </a:r>
            <a:br>
              <a:rPr lang="en-US" sz="4445" dirty="0">
                <a:solidFill>
                  <a:srgbClr val="FF0000"/>
                </a:solidFill>
                <a:effectLst>
                  <a:outerShdw blurRad="50800" dist="38100" dir="2700000" algn="tl" rotWithShape="0">
                    <a:prstClr val="black">
                      <a:alpha val="40000"/>
                    </a:prstClr>
                  </a:outerShdw>
                </a:effectLst>
                <a:latin typeface="Bookman Old Style" panose="02050604050505020204" charset="0"/>
                <a:cs typeface="Bookman Old Style" panose="02050604050505020204" charset="0"/>
              </a:rPr>
            </a:br>
            <a:r>
              <a:rPr lang="en-US" sz="4445" dirty="0">
                <a:solidFill>
                  <a:srgbClr val="FF0000"/>
                </a:solidFill>
                <a:effectLst>
                  <a:outerShdw blurRad="50800" dist="38100" dir="2700000" algn="tl" rotWithShape="0">
                    <a:prstClr val="black">
                      <a:alpha val="40000"/>
                    </a:prstClr>
                  </a:outerShdw>
                </a:effectLst>
                <a:latin typeface="Bookman Old Style" panose="02050604050505020204" charset="0"/>
                <a:cs typeface="Bookman Old Style" panose="02050604050505020204" charset="0"/>
              </a:rPr>
              <a:t>after </a:t>
            </a:r>
            <a:br>
              <a:rPr lang="en-US" sz="4445" dirty="0">
                <a:solidFill>
                  <a:srgbClr val="FF0000"/>
                </a:solidFill>
                <a:effectLst>
                  <a:outerShdw blurRad="50800" dist="38100" dir="2700000" algn="tl" rotWithShape="0">
                    <a:prstClr val="black">
                      <a:alpha val="40000"/>
                    </a:prstClr>
                  </a:outerShdw>
                </a:effectLst>
                <a:latin typeface="Bookman Old Style" panose="02050604050505020204" charset="0"/>
                <a:cs typeface="Bookman Old Style" panose="02050604050505020204" charset="0"/>
              </a:rPr>
            </a:br>
            <a:r>
              <a:rPr lang="en-US" sz="4445" dirty="0">
                <a:solidFill>
                  <a:srgbClr val="FF0000"/>
                </a:solidFill>
                <a:effectLst>
                  <a:outerShdw blurRad="50800" dist="38100" dir="2700000" algn="tl" rotWithShape="0">
                    <a:prstClr val="black">
                      <a:alpha val="40000"/>
                    </a:prstClr>
                  </a:outerShdw>
                </a:effectLst>
                <a:latin typeface="Bookman Old Style" panose="02050604050505020204" charset="0"/>
                <a:cs typeface="Bookman Old Style" panose="02050604050505020204" charset="0"/>
              </a:rPr>
              <a:t>Post Graduation </a:t>
            </a:r>
          </a:p>
        </p:txBody>
      </p:sp>
      <p:sp>
        <p:nvSpPr>
          <p:cNvPr id="3" name="Subtitle 2"/>
          <p:cNvSpPr>
            <a:spLocks noGrp="1"/>
          </p:cNvSpPr>
          <p:nvPr>
            <p:ph type="subTitle" idx="1"/>
          </p:nvPr>
        </p:nvSpPr>
        <p:spPr>
          <a:xfrm>
            <a:off x="1553210" y="3429000"/>
            <a:ext cx="9144000" cy="3216275"/>
          </a:xfrm>
        </p:spPr>
        <p:txBody>
          <a:bodyPr>
            <a:normAutofit/>
            <a:scene3d>
              <a:camera prst="orthographicFront"/>
              <a:lightRig rig="threePt" dir="t"/>
            </a:scene3d>
          </a:bodyPr>
          <a:lstStyle/>
          <a:p>
            <a:r>
              <a:rPr lang="en-US">
                <a:gradFill>
                  <a:gsLst>
                    <a:gs pos="0">
                      <a:srgbClr val="E30000"/>
                    </a:gs>
                    <a:gs pos="100000">
                      <a:srgbClr val="760303"/>
                    </a:gs>
                  </a:gsLst>
                  <a:lin scaled="0"/>
                </a:gradFill>
                <a:effectLst>
                  <a:outerShdw blurRad="38100" dist="19050" dir="2700000" algn="tl" rotWithShape="0">
                    <a:schemeClr val="dk1">
                      <a:alpha val="40000"/>
                    </a:schemeClr>
                  </a:outerShdw>
                </a:effectLst>
                <a:latin typeface="Bookman Old Style" panose="02050604050505020204" charset="0"/>
                <a:cs typeface="Bookman Old Style" panose="02050604050505020204" charset="0"/>
              </a:rPr>
              <a:t>Dr. Samir Dashputre </a:t>
            </a:r>
          </a:p>
          <a:p>
            <a:r>
              <a:rPr lang="en-US">
                <a:gradFill>
                  <a:gsLst>
                    <a:gs pos="0">
                      <a:srgbClr val="E30000"/>
                    </a:gs>
                    <a:gs pos="100000">
                      <a:srgbClr val="760303"/>
                    </a:gs>
                  </a:gsLst>
                  <a:lin scaled="0"/>
                </a:gradFill>
                <a:effectLst>
                  <a:outerShdw blurRad="38100" dist="19050" dir="2700000" algn="tl" rotWithShape="0">
                    <a:schemeClr val="dk1">
                      <a:alpha val="40000"/>
                    </a:schemeClr>
                  </a:outerShdw>
                </a:effectLst>
                <a:latin typeface="Bookman Old Style" panose="02050604050505020204" charset="0"/>
                <a:cs typeface="Bookman Old Style" panose="02050604050505020204" charset="0"/>
              </a:rPr>
              <a:t>Asst. Professor (Mathematics)</a:t>
            </a:r>
          </a:p>
          <a:p>
            <a:r>
              <a:rPr lang="en-US">
                <a:gradFill>
                  <a:gsLst>
                    <a:gs pos="0">
                      <a:srgbClr val="E30000"/>
                    </a:gs>
                    <a:gs pos="100000">
                      <a:srgbClr val="760303"/>
                    </a:gs>
                  </a:gsLst>
                  <a:lin scaled="0"/>
                </a:gradFill>
                <a:effectLst>
                  <a:outerShdw blurRad="38100" dist="19050" dir="2700000" algn="tl" rotWithShape="0">
                    <a:schemeClr val="dk1">
                      <a:alpha val="40000"/>
                    </a:schemeClr>
                  </a:outerShdw>
                </a:effectLst>
                <a:latin typeface="Bookman Old Style" panose="02050604050505020204" charset="0"/>
                <a:cs typeface="Bookman Old Style" panose="02050604050505020204" charset="0"/>
              </a:rPr>
              <a:t>S.D.N. Govt. College Arjunda </a:t>
            </a:r>
          </a:p>
          <a:p>
            <a:r>
              <a:rPr lang="en-US">
                <a:gradFill>
                  <a:gsLst>
                    <a:gs pos="0">
                      <a:srgbClr val="E30000"/>
                    </a:gs>
                    <a:gs pos="100000">
                      <a:srgbClr val="760303"/>
                    </a:gs>
                  </a:gsLst>
                  <a:lin scaled="0"/>
                </a:gradFill>
                <a:effectLst>
                  <a:outerShdw blurRad="38100" dist="19050" dir="2700000" algn="tl" rotWithShape="0">
                    <a:schemeClr val="dk1">
                      <a:alpha val="40000"/>
                    </a:schemeClr>
                  </a:outerShdw>
                </a:effectLst>
                <a:latin typeface="Bookman Old Style" panose="02050604050505020204" charset="0"/>
                <a:cs typeface="Bookman Old Style" panose="02050604050505020204" charset="0"/>
              </a:rPr>
              <a:t>Balod (C.G) </a:t>
            </a:r>
          </a:p>
          <a:p>
            <a:r>
              <a:rPr lang="en-US">
                <a:gradFill>
                  <a:gsLst>
                    <a:gs pos="0">
                      <a:srgbClr val="E30000"/>
                    </a:gs>
                    <a:gs pos="100000">
                      <a:srgbClr val="760303"/>
                    </a:gs>
                  </a:gsLst>
                  <a:lin scaled="0"/>
                </a:gradFill>
                <a:effectLst>
                  <a:outerShdw blurRad="38100" dist="19050" dir="2700000" algn="tl" rotWithShape="0">
                    <a:schemeClr val="dk1">
                      <a:alpha val="40000"/>
                    </a:schemeClr>
                  </a:outerShdw>
                </a:effectLst>
                <a:latin typeface="Bookman Old Style" panose="02050604050505020204" charset="0"/>
                <a:cs typeface="Bookman Old Style" panose="02050604050505020204" charset="0"/>
              </a:rPr>
              <a:t>E-mail: samir231973@gmail.com </a:t>
            </a:r>
          </a:p>
          <a:p>
            <a:endParaRPr lang="en-US">
              <a:gradFill>
                <a:gsLst>
                  <a:gs pos="0">
                    <a:srgbClr val="E30000"/>
                  </a:gs>
                  <a:gs pos="100000">
                    <a:srgbClr val="760303"/>
                  </a:gs>
                </a:gsLst>
                <a:lin scaled="0"/>
              </a:gradFill>
              <a:effectLst>
                <a:outerShdw blurRad="38100" dist="19050" dir="2700000" algn="tl" rotWithShape="0">
                  <a:schemeClr val="dk1">
                    <a:alpha val="40000"/>
                  </a:schemeClr>
                </a:outerShdw>
              </a:effectLst>
              <a:latin typeface="Bookman Old Style" panose="02050604050505020204" charset="0"/>
              <a:cs typeface="Bookman Old Style" panose="020506040505050202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6915" y="878205"/>
            <a:ext cx="10972800" cy="5262880"/>
          </a:xfrm>
        </p:spPr>
        <p:txBody>
          <a:bodyPr/>
          <a:lstStyle/>
          <a:p>
            <a:pPr algn="just">
              <a:lnSpc>
                <a:spcPct val="150000"/>
              </a:lnSpc>
            </a:pPr>
            <a:r>
              <a:rPr lang="en-US" sz="2400">
                <a:solidFill>
                  <a:srgbClr val="FF0000"/>
                </a:solidFill>
                <a:latin typeface="Bookman Old Style" panose="02050604050505020204" charset="0"/>
                <a:cs typeface="Bookman Old Style" panose="02050604050505020204" charset="0"/>
              </a:rPr>
              <a:t>Candidates have to apply for UGC NET “Online” ONLY by accessing the website: </a:t>
            </a:r>
            <a:r>
              <a:rPr lang="en-US" sz="2400" b="1">
                <a:solidFill>
                  <a:srgbClr val="FF0000"/>
                </a:solidFill>
                <a:latin typeface="Bookman Old Style" panose="02050604050505020204" charset="0"/>
                <a:cs typeface="Bookman Old Style" panose="02050604050505020204" charset="0"/>
              </a:rPr>
              <a:t>https://ugcnet.nta.nic.in/ </a:t>
            </a:r>
            <a:r>
              <a:rPr lang="en-US" sz="2400">
                <a:solidFill>
                  <a:srgbClr val="FF0000"/>
                </a:solidFill>
                <a:latin typeface="Bookman Old Style" panose="02050604050505020204" charset="0"/>
                <a:cs typeface="Bookman Old Style" panose="02050604050505020204" charset="0"/>
              </a:rPr>
              <a:t>.</a:t>
            </a:r>
          </a:p>
          <a:p>
            <a:pPr algn="just">
              <a:lnSpc>
                <a:spcPct val="150000"/>
              </a:lnSpc>
            </a:pPr>
            <a:r>
              <a:rPr lang="en-US" sz="2400">
                <a:solidFill>
                  <a:srgbClr val="FF0000"/>
                </a:solidFill>
                <a:latin typeface="Bookman Old Style" panose="02050604050505020204" charset="0"/>
                <a:cs typeface="Bookman Old Style" panose="02050604050505020204" charset="0"/>
              </a:rPr>
              <a:t>The Application Form other than online mode would not be accepted in any case. </a:t>
            </a:r>
          </a:p>
          <a:p>
            <a:pPr algn="just">
              <a:lnSpc>
                <a:spcPct val="150000"/>
              </a:lnSpc>
            </a:pPr>
            <a:r>
              <a:rPr lang="en-US" sz="2400">
                <a:solidFill>
                  <a:srgbClr val="FF0000"/>
                </a:solidFill>
                <a:latin typeface="Bookman Old Style" panose="02050604050505020204" charset="0"/>
                <a:cs typeface="Bookman Old Style" panose="02050604050505020204" charset="0"/>
              </a:rPr>
              <a:t>Only one application is to be submitted by a candidate. More than one application i.e. multiple Application Forms submitted by a candidate will be rejected.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621665" y="132080"/>
            <a:ext cx="11163300" cy="6344285"/>
          </a:xfrm>
          <a:prstGeom prst="rect">
            <a:avLst/>
          </a:prstGeom>
          <a:noFill/>
        </p:spPr>
        <p:txBody>
          <a:bodyPr wrap="square" rtlCol="0" anchor="t">
            <a:noAutofit/>
          </a:bodyPr>
          <a:lstStyle/>
          <a:p>
            <a:pPr algn="ctr"/>
            <a:r>
              <a:rPr lang="en-US" sz="2000"/>
              <a:t>Introduction CSIR </a:t>
            </a:r>
          </a:p>
          <a:p>
            <a:pPr algn="just"/>
            <a:endParaRPr lang="en-US"/>
          </a:p>
          <a:p>
            <a:pPr algn="just">
              <a:lnSpc>
                <a:spcPct val="150000"/>
              </a:lnSpc>
            </a:pPr>
            <a:r>
              <a:rPr lang="en-US" sz="2000">
                <a:latin typeface="Bookman Old Style" panose="02050604050505020204" charset="0"/>
                <a:cs typeface="Bookman Old Style" panose="02050604050505020204" charset="0"/>
              </a:rPr>
              <a:t>The Council of Scientific &amp; Industrial Research (CSIR), known for its cutting edge R&amp;D knowledge base in diverse S&amp;T areas, is a contemporary R&amp;D organization. </a:t>
            </a:r>
          </a:p>
          <a:p>
            <a:pPr algn="just">
              <a:lnSpc>
                <a:spcPct val="150000"/>
              </a:lnSpc>
            </a:pPr>
            <a:r>
              <a:rPr lang="en-US" sz="2000">
                <a:latin typeface="Bookman Old Style" panose="02050604050505020204" charset="0"/>
                <a:cs typeface="Bookman Old Style" panose="02050604050505020204" charset="0"/>
              </a:rPr>
              <a:t>CSIR and UGC provide Research Fellowships for training in methods of research under expert guidance of faculty members/scientists working in University Department/ National Laboratories and Institutions in various fields of Science.</a:t>
            </a:r>
          </a:p>
          <a:p>
            <a:pPr algn="just">
              <a:lnSpc>
                <a:spcPct val="150000"/>
              </a:lnSpc>
            </a:pPr>
            <a:r>
              <a:rPr lang="en-US" sz="2000">
                <a:latin typeface="Bookman Old Style" panose="02050604050505020204" charset="0"/>
                <a:cs typeface="Bookman Old Style" panose="02050604050505020204" charset="0"/>
              </a:rPr>
              <a:t>Joint CSIR-UGC NET Fellowship programme is aimed at National Science &amp; Technology Human Resource Development. A large number of JRFs are awarded each year by CSIR to candidates after qualifying the Test conducted by it.Joint CSIR UGC NET is a test being conducted to determine the eligibility of Indian nationals for Junior Research Fellowship (JRF) and for Lectureship (LS) /Assistant Professor.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50800" dist="38100" dir="2700000" algn="tl" rotWithShape="0">
                    <a:prstClr val="black">
                      <a:alpha val="40000"/>
                    </a:prstClr>
                  </a:outerShdw>
                </a:effectLst>
                <a:latin typeface="Bookman Old Style" panose="02050604050505020204" charset="0"/>
                <a:cs typeface="Bookman Old Style" panose="02050604050505020204" charset="0"/>
                <a:sym typeface="+mn-ea"/>
              </a:rPr>
              <a:t>Career option in Public Sector Unit </a:t>
            </a:r>
            <a:endParaRPr lang="en-US"/>
          </a:p>
        </p:txBody>
      </p:sp>
      <p:sp>
        <p:nvSpPr>
          <p:cNvPr id="3" name="Content Placeholder 2"/>
          <p:cNvSpPr>
            <a:spLocks noGrp="1"/>
          </p:cNvSpPr>
          <p:nvPr>
            <p:ph idx="1"/>
          </p:nvPr>
        </p:nvSpPr>
        <p:spPr/>
        <p:txBody>
          <a:bodyPr/>
          <a:lstStyle/>
          <a:p>
            <a:pPr algn="just">
              <a:lnSpc>
                <a:spcPct val="150000"/>
              </a:lnSpc>
            </a:pPr>
            <a:r>
              <a:rPr lang="en-US" sz="2000">
                <a:latin typeface="Bookman Old Style" panose="02050604050505020204" charset="0"/>
                <a:cs typeface="Bookman Old Style" panose="02050604050505020204" charset="0"/>
              </a:rPr>
              <a:t>The Union Public Service Commission is a constitutional body of India that conducts direct recruitment of officers to the All India Services and the Central Civil Services through examinations and appoints officers in various Services under the Government of India.</a:t>
            </a:r>
            <a:r>
              <a:rPr lang="en-US" sz="2000">
                <a:latin typeface="Bookman Old Style" panose="02050604050505020204" charset="0"/>
                <a:cs typeface="Bookman Old Style" panose="02050604050505020204" charset="0"/>
                <a:hlinkClick r:id="rId2" action="ppaction://hlinkfile"/>
              </a:rPr>
              <a:t>..</a:t>
            </a:r>
          </a:p>
          <a:p>
            <a:pPr algn="just">
              <a:lnSpc>
                <a:spcPct val="150000"/>
              </a:lnSpc>
            </a:pPr>
            <a:r>
              <a:rPr lang="en-US" sz="2000">
                <a:latin typeface="Bookman Old Style" panose="02050604050505020204" charset="0"/>
                <a:cs typeface="Bookman Old Style" panose="02050604050505020204" charset="0"/>
                <a:hlinkClick r:id="rId2" action="ppaction://hlinkfile"/>
              </a:rPr>
              <a:t>\..\Downloads\AnnualCalendar-2024-engl-100523.pdf</a:t>
            </a:r>
          </a:p>
          <a:p>
            <a:pPr algn="just">
              <a:lnSpc>
                <a:spcPct val="150000"/>
              </a:lnSpc>
            </a:pPr>
            <a:r>
              <a:rPr lang="en-US" sz="2000">
                <a:latin typeface="Bookman Old Style" panose="02050604050505020204" charset="0"/>
                <a:cs typeface="Bookman Old Style" panose="02050604050505020204" charset="0"/>
              </a:rPr>
              <a:t>https://upsc.gov.in/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solidFill>
                  <a:srgbClr val="FF0000"/>
                </a:solidFill>
                <a:latin typeface="Bookman Old Style" panose="02050604050505020204" charset="0"/>
                <a:cs typeface="Bookman Old Style" panose="02050604050505020204" charset="0"/>
                <a:sym typeface="+mn-ea"/>
              </a:rPr>
              <a:t>Career in Banking Sector:</a:t>
            </a:r>
            <a:r>
              <a:rPr lang="en-US">
                <a:sym typeface="+mn-ea"/>
              </a:rPr>
              <a:t> </a:t>
            </a:r>
            <a:endParaRPr lang="en-US"/>
          </a:p>
        </p:txBody>
      </p:sp>
      <p:sp>
        <p:nvSpPr>
          <p:cNvPr id="3" name="Content Placeholder 2"/>
          <p:cNvSpPr>
            <a:spLocks noGrp="1"/>
          </p:cNvSpPr>
          <p:nvPr>
            <p:ph idx="1"/>
          </p:nvPr>
        </p:nvSpPr>
        <p:spPr>
          <a:xfrm>
            <a:off x="517525" y="1417955"/>
            <a:ext cx="11325225" cy="5278120"/>
          </a:xfrm>
        </p:spPr>
        <p:txBody>
          <a:bodyPr/>
          <a:lstStyle/>
          <a:p>
            <a:pPr algn="just">
              <a:lnSpc>
                <a:spcPct val="150000"/>
              </a:lnSpc>
            </a:pPr>
            <a:r>
              <a:rPr lang="en-US" sz="2800">
                <a:latin typeface="Bookman Old Style" panose="02050604050505020204" charset="0"/>
                <a:cs typeface="Bookman Old Style" panose="02050604050505020204" charset="0"/>
              </a:rPr>
              <a:t>If you have completed your Post Graduation in finance and accountancy, you can build your career in the Banking Sector.</a:t>
            </a:r>
          </a:p>
          <a:p>
            <a:pPr algn="just">
              <a:lnSpc>
                <a:spcPct val="150000"/>
              </a:lnSpc>
            </a:pPr>
            <a:r>
              <a:rPr lang="en-US" sz="2800">
                <a:latin typeface="Bookman Old Style" panose="02050604050505020204" charset="0"/>
                <a:cs typeface="Bookman Old Style" panose="02050604050505020204" charset="0"/>
              </a:rPr>
              <a:t> In the banking sector, you can look for positions such as Operation Manager, Loan Manager, Cashier, Probationary Officer, Branch Manager, Sales Manager and Marketing Manager.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4938"/>
            <a:ext cx="10972800" cy="1143000"/>
          </a:xfrm>
        </p:spPr>
        <p:txBody>
          <a:bodyPr/>
          <a:lstStyle/>
          <a:p>
            <a:r>
              <a:rPr lang="en-US" sz="3600">
                <a:solidFill>
                  <a:srgbClr val="FF0000"/>
                </a:solidFill>
                <a:latin typeface="Bookman Old Style" panose="02050604050505020204" charset="0"/>
                <a:cs typeface="Bookman Old Style" panose="02050604050505020204" charset="0"/>
              </a:rPr>
              <a:t>Career in Sales and Marketing:</a:t>
            </a:r>
          </a:p>
        </p:txBody>
      </p:sp>
      <p:sp>
        <p:nvSpPr>
          <p:cNvPr id="3" name="Content Placeholder 2"/>
          <p:cNvSpPr>
            <a:spLocks noGrp="1"/>
          </p:cNvSpPr>
          <p:nvPr>
            <p:ph idx="1"/>
          </p:nvPr>
        </p:nvSpPr>
        <p:spPr>
          <a:xfrm>
            <a:off x="517525" y="1109345"/>
            <a:ext cx="11356975" cy="5579110"/>
          </a:xfrm>
        </p:spPr>
        <p:txBody>
          <a:bodyPr/>
          <a:lstStyle/>
          <a:p>
            <a:pPr algn="just">
              <a:lnSpc>
                <a:spcPct val="150000"/>
              </a:lnSpc>
            </a:pPr>
            <a:r>
              <a:rPr lang="en-US" sz="2400">
                <a:latin typeface="Bookman Old Style" panose="02050604050505020204" charset="0"/>
                <a:cs typeface="Bookman Old Style" panose="02050604050505020204" charset="0"/>
              </a:rPr>
              <a:t>The sector of Sales and Marketing is growing at an exponential rate and every company needs this department to function properly in the market. This is a highly lucrative career option for those who have completed their MBA. </a:t>
            </a:r>
          </a:p>
          <a:p>
            <a:pPr algn="just">
              <a:lnSpc>
                <a:spcPct val="150000"/>
              </a:lnSpc>
            </a:pPr>
            <a:r>
              <a:rPr lang="en-US" sz="2400">
                <a:latin typeface="Bookman Old Style" panose="02050604050505020204" charset="0"/>
                <a:cs typeface="Bookman Old Style" panose="02050604050505020204" charset="0"/>
              </a:rPr>
              <a:t>Reputed companies in Telecom and FMCG, only consider candidate who are Post Graduate along-with an MBA degree from a reputed institute. </a:t>
            </a:r>
          </a:p>
          <a:p>
            <a:pPr algn="just">
              <a:lnSpc>
                <a:spcPct val="150000"/>
              </a:lnSpc>
            </a:pPr>
            <a:r>
              <a:rPr lang="en-US" sz="2400">
                <a:latin typeface="Bookman Old Style" panose="02050604050505020204" charset="0"/>
                <a:cs typeface="Bookman Old Style" panose="02050604050505020204" charset="0"/>
              </a:rPr>
              <a:t>In this sector, the salary packages offered by companies are also high as compared to other sectors. Career growth in this sector is also provided you prove yourself as a successful marketing strategist.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FF0000"/>
                </a:solidFill>
                <a:latin typeface="Bookman Old Style" panose="02050604050505020204" charset="0"/>
                <a:cs typeface="Bookman Old Style" panose="02050604050505020204" charset="0"/>
              </a:rPr>
              <a:t>Career in Finance operations:</a:t>
            </a:r>
          </a:p>
        </p:txBody>
      </p:sp>
      <p:sp>
        <p:nvSpPr>
          <p:cNvPr id="3" name="Content Placeholder 2"/>
          <p:cNvSpPr>
            <a:spLocks noGrp="1"/>
          </p:cNvSpPr>
          <p:nvPr>
            <p:ph idx="1"/>
          </p:nvPr>
        </p:nvSpPr>
        <p:spPr>
          <a:xfrm>
            <a:off x="609600" y="1417955"/>
            <a:ext cx="10972800" cy="4525963"/>
          </a:xfrm>
        </p:spPr>
        <p:txBody>
          <a:bodyPr/>
          <a:lstStyle/>
          <a:p>
            <a:pPr algn="just">
              <a:lnSpc>
                <a:spcPct val="150000"/>
              </a:lnSpc>
            </a:pPr>
            <a:r>
              <a:rPr lang="en-US" sz="2800">
                <a:latin typeface="Bookman Old Style" panose="02050604050505020204" charset="0"/>
                <a:cs typeface="Bookman Old Style" panose="02050604050505020204" charset="0"/>
              </a:rPr>
              <a:t>Every company has a dedicated department for capital and operational expenditure. The growth and revenue of an organization entirely depends on an effective and strong finance team. Therefore, Post Graduates with finance degree in CS/CA/CFA/CWA are in great demand now-a-days.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955"/>
            <a:ext cx="10972800" cy="1005205"/>
          </a:xfrm>
        </p:spPr>
        <p:txBody>
          <a:bodyPr/>
          <a:lstStyle/>
          <a:p>
            <a:r>
              <a:rPr lang="en-US" sz="3600">
                <a:solidFill>
                  <a:srgbClr val="FF0000"/>
                </a:solidFill>
                <a:latin typeface="Bookman Old Style" panose="02050604050505020204" charset="0"/>
                <a:cs typeface="Bookman Old Style" panose="02050604050505020204" charset="0"/>
                <a:sym typeface="+mn-ea"/>
              </a:rPr>
              <a:t>Career in Human resources: </a:t>
            </a:r>
          </a:p>
        </p:txBody>
      </p:sp>
      <p:sp>
        <p:nvSpPr>
          <p:cNvPr id="3" name="Content Placeholder 2"/>
          <p:cNvSpPr>
            <a:spLocks noGrp="1"/>
          </p:cNvSpPr>
          <p:nvPr>
            <p:ph idx="1"/>
          </p:nvPr>
        </p:nvSpPr>
        <p:spPr/>
        <p:txBody>
          <a:bodyPr/>
          <a:lstStyle/>
          <a:p>
            <a:pPr algn="just">
              <a:lnSpc>
                <a:spcPct val="150000"/>
              </a:lnSpc>
            </a:pPr>
            <a:r>
              <a:rPr lang="en-US" sz="2400">
                <a:latin typeface="Bookman Old Style" panose="02050604050505020204" charset="0"/>
                <a:cs typeface="Bookman Old Style" panose="02050604050505020204" charset="0"/>
              </a:rPr>
              <a:t>This is again one of the popular career options that promise stability and the ability to work in non-technical and technical organizations. The candidate should have a Post Graduate Degree in Human Resource from a reputed MBA institute to work as a HR Manager. Human Resource professionals can work in various roles as Training Managers, Recruitment Managers, Learning and Development managers. If you are good at managing people and have good sense of user behaviour, then this profession is the right fit for you.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505835" y="726440"/>
            <a:ext cx="5732780" cy="3255010"/>
          </a:xfrm>
          <a:prstGeom prst="rect">
            <a:avLst/>
          </a:prstGeom>
        </p:spPr>
      </p:pic>
      <p:pic>
        <p:nvPicPr>
          <p:cNvPr id="5" name="Picture 4"/>
          <p:cNvPicPr>
            <a:picLocks noChangeAspect="1"/>
          </p:cNvPicPr>
          <p:nvPr/>
        </p:nvPicPr>
        <p:blipFill>
          <a:blip r:embed="rId3"/>
          <a:stretch>
            <a:fillRect/>
          </a:stretch>
        </p:blipFill>
        <p:spPr>
          <a:xfrm>
            <a:off x="665480" y="3981451"/>
            <a:ext cx="10585226" cy="206076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1300" y="135890"/>
            <a:ext cx="3107055" cy="2409825"/>
          </a:xfrm>
          <a:prstGeom prst="rect">
            <a:avLst/>
          </a:prstGeom>
        </p:spPr>
      </p:pic>
      <p:sp>
        <p:nvSpPr>
          <p:cNvPr id="5" name="Text Box 4"/>
          <p:cNvSpPr txBox="1"/>
          <p:nvPr/>
        </p:nvSpPr>
        <p:spPr>
          <a:xfrm>
            <a:off x="4406900" y="473710"/>
            <a:ext cx="7350125" cy="5986780"/>
          </a:xfrm>
          <a:prstGeom prst="rect">
            <a:avLst/>
          </a:prstGeom>
          <a:noFill/>
        </p:spPr>
        <p:txBody>
          <a:bodyPr wrap="square" rtlCol="0" anchor="t">
            <a:noAutofit/>
          </a:bodyPr>
          <a:lstStyle/>
          <a:p>
            <a:pPr algn="ctr"/>
            <a:r>
              <a:rPr lang="en-US" sz="2400">
                <a:solidFill>
                  <a:srgbClr val="FF0000"/>
                </a:solidFill>
                <a:latin typeface="Bookman Old Style" panose="02050604050505020204" charset="0"/>
                <a:cs typeface="Bookman Old Style" panose="02050604050505020204" charset="0"/>
              </a:rPr>
              <a:t>Doctorate degrees after Post Graduation</a:t>
            </a:r>
          </a:p>
          <a:p>
            <a:pPr algn="just"/>
            <a:endParaRPr lang="en-US" sz="2400">
              <a:latin typeface="Bookman Old Style" panose="02050604050505020204" charset="0"/>
              <a:cs typeface="Bookman Old Style" panose="02050604050505020204" charset="0"/>
            </a:endParaRPr>
          </a:p>
          <a:p>
            <a:pPr marL="342900" indent="-342900" algn="just">
              <a:lnSpc>
                <a:spcPct val="150000"/>
              </a:lnSpc>
              <a:buFont typeface="Wingdings" panose="05000000000000000000" charset="0"/>
              <a:buChar char="Ø"/>
            </a:pPr>
            <a:r>
              <a:rPr lang="en-US" sz="2000">
                <a:ln w="6600">
                  <a:solidFill>
                    <a:schemeClr val="accent2"/>
                  </a:solidFill>
                  <a:prstDash val="solid"/>
                </a:ln>
                <a:solidFill>
                  <a:schemeClr val="accent2"/>
                </a:solidFill>
                <a:effectLst>
                  <a:outerShdw dist="38100" dir="2700000" algn="tl" rotWithShape="0">
                    <a:schemeClr val="accent2"/>
                  </a:outerShdw>
                </a:effectLst>
                <a:latin typeface="Bookman Old Style" panose="02050604050505020204" charset="0"/>
                <a:cs typeface="Bookman Old Style" panose="02050604050505020204" charset="0"/>
              </a:rPr>
              <a:t>If you have done your Post Graduation, and want to move into the research field rather than doing a job, then the next option is to have a Doctorate Degree or PhD. </a:t>
            </a:r>
          </a:p>
          <a:p>
            <a:pPr marL="342900" indent="-342900" algn="just">
              <a:lnSpc>
                <a:spcPct val="150000"/>
              </a:lnSpc>
              <a:buFont typeface="Wingdings" panose="05000000000000000000" charset="0"/>
              <a:buChar char="Ø"/>
            </a:pPr>
            <a:r>
              <a:rPr lang="en-US" sz="2000">
                <a:ln w="6600">
                  <a:solidFill>
                    <a:schemeClr val="accent2"/>
                  </a:solidFill>
                  <a:prstDash val="solid"/>
                </a:ln>
                <a:solidFill>
                  <a:schemeClr val="accent2"/>
                </a:solidFill>
                <a:effectLst>
                  <a:outerShdw dist="38100" dir="2700000" algn="tl" rotWithShape="0">
                    <a:schemeClr val="accent2"/>
                  </a:outerShdw>
                </a:effectLst>
                <a:latin typeface="Bookman Old Style" panose="02050604050505020204" charset="0"/>
                <a:cs typeface="Bookman Old Style" panose="02050604050505020204" charset="0"/>
              </a:rPr>
              <a:t>The duration of these courses are generally from 2 to 3 years. </a:t>
            </a:r>
          </a:p>
          <a:p>
            <a:pPr marL="342900" indent="-342900" algn="just">
              <a:lnSpc>
                <a:spcPct val="150000"/>
              </a:lnSpc>
              <a:buFont typeface="Wingdings" panose="05000000000000000000" charset="0"/>
              <a:buChar char="Ø"/>
            </a:pPr>
            <a:r>
              <a:rPr lang="en-US" sz="2000">
                <a:ln w="6600">
                  <a:solidFill>
                    <a:schemeClr val="accent2"/>
                  </a:solidFill>
                  <a:prstDash val="solid"/>
                </a:ln>
                <a:solidFill>
                  <a:schemeClr val="accent2"/>
                </a:solidFill>
                <a:effectLst>
                  <a:outerShdw dist="38100" dir="2700000" algn="tl" rotWithShape="0">
                    <a:schemeClr val="accent2"/>
                  </a:outerShdw>
                </a:effectLst>
                <a:latin typeface="Bookman Old Style" panose="02050604050505020204" charset="0"/>
                <a:cs typeface="Bookman Old Style" panose="02050604050505020204" charset="0"/>
              </a:rPr>
              <a:t>Candidates with Undergraduate Degree in any discipline.  </a:t>
            </a:r>
          </a:p>
          <a:p>
            <a:pPr marL="342900" indent="-342900" algn="just">
              <a:lnSpc>
                <a:spcPct val="150000"/>
              </a:lnSpc>
              <a:buFont typeface="Wingdings" panose="05000000000000000000" charset="0"/>
              <a:buChar char="Ø"/>
            </a:pPr>
            <a:r>
              <a:rPr lang="en-US" sz="2000">
                <a:ln w="6600">
                  <a:solidFill>
                    <a:schemeClr val="accent2"/>
                  </a:solidFill>
                  <a:prstDash val="solid"/>
                </a:ln>
                <a:solidFill>
                  <a:schemeClr val="accent2"/>
                </a:solidFill>
                <a:effectLst>
                  <a:outerShdw dist="38100" dir="2700000" algn="tl" rotWithShape="0">
                    <a:schemeClr val="accent2"/>
                  </a:outerShdw>
                </a:effectLst>
                <a:latin typeface="Bookman Old Style" panose="02050604050505020204" charset="0"/>
                <a:cs typeface="Bookman Old Style" panose="02050604050505020204" charset="0"/>
              </a:rPr>
              <a:t>Apply for an entrance exam for a Doctorate Degree. Entry to courses at PhD level is always through an entrance examination.</a:t>
            </a:r>
          </a:p>
        </p:txBody>
      </p:sp>
      <p:sp>
        <p:nvSpPr>
          <p:cNvPr id="6" name="Text Box 5"/>
          <p:cNvSpPr txBox="1"/>
          <p:nvPr/>
        </p:nvSpPr>
        <p:spPr>
          <a:xfrm>
            <a:off x="135890" y="2709545"/>
            <a:ext cx="4164965" cy="3973830"/>
          </a:xfrm>
          <a:prstGeom prst="rect">
            <a:avLst/>
          </a:prstGeom>
          <a:noFill/>
        </p:spPr>
        <p:txBody>
          <a:bodyPr wrap="square" rtlCol="0" anchor="t">
            <a:noAutofit/>
          </a:bodyPr>
          <a:lstStyle/>
          <a:p>
            <a:pPr algn="just">
              <a:lnSpc>
                <a:spcPct val="150000"/>
              </a:lnSpc>
            </a:pPr>
            <a:r>
              <a:rPr lang="en-US">
                <a:latin typeface="Bookman Old Style" panose="02050604050505020204" charset="0"/>
                <a:cs typeface="Bookman Old Style" panose="02050604050505020204" charset="0"/>
              </a:rPr>
              <a:t>The University Grants Commission (UGC) with the task of conducting UGC-NET, which is a Test to determine the eligibility of Indian nationals for ‘Assistant Professor’ as well as ‘Junior Research Fellowship and Assistant Professor’ in Indian Universities and Colleges.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0" fill="hold"/>
                                        <p:tgtEl>
                                          <p:spTgt spid="5"/>
                                        </p:tgtEl>
                                        <p:attrNameLst>
                                          <p:attrName>ppt_x</p:attrName>
                                        </p:attrNameLst>
                                      </p:cBhvr>
                                      <p:tavLst>
                                        <p:tav tm="0">
                                          <p:val>
                                            <p:strVal val="#ppt_x"/>
                                          </p:val>
                                        </p:tav>
                                        <p:tav tm="100000">
                                          <p:val>
                                            <p:strVal val="#ppt_x"/>
                                          </p:val>
                                        </p:tav>
                                      </p:tavLst>
                                    </p:anim>
                                    <p:anim calcmode="lin" valueType="num">
                                      <p:cBhvr additive="base">
                                        <p:cTn id="8"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0" fill="hold"/>
                                        <p:tgtEl>
                                          <p:spTgt spid="6"/>
                                        </p:tgtEl>
                                        <p:attrNameLst>
                                          <p:attrName>ppt_x</p:attrName>
                                        </p:attrNameLst>
                                      </p:cBhvr>
                                      <p:tavLst>
                                        <p:tav tm="0">
                                          <p:val>
                                            <p:strVal val="#ppt_x"/>
                                          </p:val>
                                        </p:tav>
                                        <p:tav tm="100000">
                                          <p:val>
                                            <p:strVal val="#ppt_x"/>
                                          </p:val>
                                        </p:tav>
                                      </p:tavLst>
                                    </p:anim>
                                    <p:anim calcmode="lin" valueType="num">
                                      <p:cBhvr additive="base">
                                        <p:cTn id="14"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6015" y="274955"/>
            <a:ext cx="7906385" cy="1143000"/>
          </a:xfrm>
        </p:spPr>
        <p:txBody>
          <a:bodyPr/>
          <a:lstStyle/>
          <a:p>
            <a:r>
              <a:rPr lang="en-US" sz="3200">
                <a:solidFill>
                  <a:srgbClr val="FF0000"/>
                </a:solidFill>
                <a:latin typeface="Bookman Old Style" panose="02050604050505020204" charset="0"/>
                <a:cs typeface="Bookman Old Style" panose="02050604050505020204" charset="0"/>
                <a:sym typeface="+mn-ea"/>
              </a:rPr>
              <a:t>Doctorate degrees after Post Graduation</a:t>
            </a:r>
          </a:p>
        </p:txBody>
      </p:sp>
      <p:sp>
        <p:nvSpPr>
          <p:cNvPr id="3" name="Content Placeholder 2"/>
          <p:cNvSpPr>
            <a:spLocks noGrp="1"/>
          </p:cNvSpPr>
          <p:nvPr>
            <p:ph idx="1"/>
          </p:nvPr>
        </p:nvSpPr>
        <p:spPr>
          <a:xfrm>
            <a:off x="337820" y="1417955"/>
            <a:ext cx="11349990" cy="5287645"/>
          </a:xfrm>
        </p:spPr>
        <p:txBody>
          <a:bodyPr/>
          <a:lstStyle/>
          <a:p>
            <a:pPr algn="just">
              <a:lnSpc>
                <a:spcPct val="150000"/>
              </a:lnSpc>
            </a:pPr>
            <a:r>
              <a:rPr lang="en-US" sz="2400">
                <a:latin typeface="Bookman Old Style" panose="02050604050505020204" charset="0"/>
                <a:cs typeface="Bookman Old Style" panose="02050604050505020204" charset="0"/>
              </a:rPr>
              <a:t>Awarding of Junior Research Fellowship (JRF) and/ or Eligibility for Assistant Professorship depends on the aggregate performance of the candidate in Paper-I and Paper-II of UGC-NET. </a:t>
            </a:r>
          </a:p>
          <a:p>
            <a:pPr algn="just">
              <a:lnSpc>
                <a:spcPct val="150000"/>
              </a:lnSpc>
            </a:pPr>
            <a:r>
              <a:rPr lang="en-US" sz="2400">
                <a:latin typeface="Bookman Old Style" panose="02050604050505020204" charset="0"/>
                <a:cs typeface="Bookman Old Style" panose="02050604050505020204" charset="0"/>
              </a:rPr>
              <a:t>The candidates qualifying only for Assistant Professorship are not eligible to be considered for the award of JRF.</a:t>
            </a:r>
          </a:p>
          <a:p>
            <a:pPr algn="just">
              <a:lnSpc>
                <a:spcPct val="150000"/>
              </a:lnSpc>
            </a:pPr>
            <a:r>
              <a:rPr lang="en-US" sz="2400">
                <a:latin typeface="Bookman Old Style" panose="02050604050505020204" charset="0"/>
                <a:cs typeface="Bookman Old Style" panose="02050604050505020204" charset="0"/>
              </a:rPr>
              <a:t> Candidates who qualify the eligibility test for Assistant Professorship are governed by the rules and regulations of the concerned Universities/Colleges/State Governments, as the case may be for recruitment of Assistant Professor.</a:t>
            </a:r>
          </a:p>
        </p:txBody>
      </p:sp>
      <p:pic>
        <p:nvPicPr>
          <p:cNvPr id="4" name="Picture 3"/>
          <p:cNvPicPr>
            <a:picLocks noChangeAspect="1"/>
          </p:cNvPicPr>
          <p:nvPr/>
        </p:nvPicPr>
        <p:blipFill>
          <a:blip r:embed="rId2"/>
          <a:stretch>
            <a:fillRect/>
          </a:stretch>
        </p:blipFill>
        <p:spPr>
          <a:xfrm>
            <a:off x="241300" y="135890"/>
            <a:ext cx="1904365" cy="147701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972800" cy="4842510"/>
          </a:xfrm>
        </p:spPr>
        <p:txBody>
          <a:bodyPr/>
          <a:lstStyle/>
          <a:p>
            <a:pPr algn="just">
              <a:lnSpc>
                <a:spcPct val="150000"/>
              </a:lnSpc>
            </a:pPr>
            <a:r>
              <a:rPr lang="en-US" sz="2800">
                <a:latin typeface="Bookman Old Style" panose="02050604050505020204" charset="0"/>
                <a:cs typeface="Bookman Old Style" panose="02050604050505020204" charset="0"/>
              </a:rPr>
              <a:t>UGC-NET is conducted </a:t>
            </a:r>
            <a:r>
              <a:rPr lang="en-US" sz="2800" b="1">
                <a:solidFill>
                  <a:srgbClr val="FF0000"/>
                </a:solidFill>
                <a:latin typeface="Bookman Old Style" panose="02050604050505020204" charset="0"/>
                <a:cs typeface="Bookman Old Style" panose="02050604050505020204" charset="0"/>
              </a:rPr>
              <a:t>twice every year (June &amp; December).</a:t>
            </a:r>
            <a:r>
              <a:rPr lang="en-US" sz="2800">
                <a:latin typeface="Bookman Old Style" panose="02050604050505020204" charset="0"/>
                <a:cs typeface="Bookman Old Style" panose="02050604050505020204" charset="0"/>
              </a:rPr>
              <a:t> </a:t>
            </a:r>
          </a:p>
          <a:p>
            <a:pPr algn="just">
              <a:lnSpc>
                <a:spcPct val="150000"/>
              </a:lnSpc>
            </a:pPr>
            <a:r>
              <a:rPr lang="en-US" sz="2800">
                <a:latin typeface="Bookman Old Style" panose="02050604050505020204" charset="0"/>
                <a:cs typeface="Bookman Old Style" panose="02050604050505020204" charset="0"/>
              </a:rPr>
              <a:t>In order to regularize the UGC-NET examination cycle, the </a:t>
            </a:r>
            <a:r>
              <a:rPr lang="en-US" sz="2800" b="1">
                <a:solidFill>
                  <a:srgbClr val="FF0000"/>
                </a:solidFill>
                <a:latin typeface="Bookman Old Style" panose="02050604050505020204" charset="0"/>
                <a:cs typeface="Bookman Old Style" panose="02050604050505020204" charset="0"/>
              </a:rPr>
              <a:t>National Testing Agency (NTA),</a:t>
            </a:r>
            <a:r>
              <a:rPr lang="en-US" sz="2800">
                <a:latin typeface="Bookman Old Style" panose="02050604050505020204" charset="0"/>
                <a:cs typeface="Bookman Old Style" panose="02050604050505020204" charset="0"/>
              </a:rPr>
              <a:t> with the concurrence of UGC is conducting </a:t>
            </a:r>
            <a:r>
              <a:rPr lang="en-US" sz="2800" b="1">
                <a:solidFill>
                  <a:srgbClr val="FF0000"/>
                </a:solidFill>
                <a:latin typeface="Bookman Old Style" panose="02050604050505020204" charset="0"/>
                <a:cs typeface="Bookman Old Style" panose="02050604050505020204" charset="0"/>
              </a:rPr>
              <a:t>UGC NET June 2023 in 83 subjects, at selected cities across the country.</a:t>
            </a:r>
          </a:p>
        </p:txBody>
      </p:sp>
      <p:pic>
        <p:nvPicPr>
          <p:cNvPr id="4" name="Picture 3"/>
          <p:cNvPicPr>
            <a:picLocks noChangeAspect="1"/>
          </p:cNvPicPr>
          <p:nvPr/>
        </p:nvPicPr>
        <p:blipFill>
          <a:blip r:embed="rId2"/>
          <a:stretch>
            <a:fillRect/>
          </a:stretch>
        </p:blipFill>
        <p:spPr>
          <a:xfrm>
            <a:off x="241300" y="135890"/>
            <a:ext cx="1904365" cy="147701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5095" y="1583690"/>
            <a:ext cx="10446385" cy="41732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66700" y="1475740"/>
            <a:ext cx="11439525" cy="1522095"/>
          </a:xfrm>
          <a:prstGeom prst="rect">
            <a:avLst/>
          </a:prstGeom>
        </p:spPr>
      </p:pic>
      <p:pic>
        <p:nvPicPr>
          <p:cNvPr id="5" name="Picture 4"/>
          <p:cNvPicPr>
            <a:picLocks noChangeAspect="1"/>
          </p:cNvPicPr>
          <p:nvPr/>
        </p:nvPicPr>
        <p:blipFill>
          <a:blip r:embed="rId3"/>
          <a:stretch>
            <a:fillRect/>
          </a:stretch>
        </p:blipFill>
        <p:spPr>
          <a:xfrm>
            <a:off x="0" y="3429000"/>
            <a:ext cx="10815955" cy="268351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9380" y="1496060"/>
            <a:ext cx="11430000" cy="419481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955"/>
            <a:ext cx="10972800" cy="805180"/>
          </a:xfrm>
        </p:spPr>
        <p:txBody>
          <a:bodyPr/>
          <a:lstStyle/>
          <a:p>
            <a:r>
              <a:rPr lang="en-US">
                <a:solidFill>
                  <a:srgbClr val="FF0000"/>
                </a:solidFill>
              </a:rPr>
              <a:t>Eligibility Criteria for UGC – NET</a:t>
            </a:r>
          </a:p>
        </p:txBody>
      </p:sp>
      <p:sp>
        <p:nvSpPr>
          <p:cNvPr id="3" name="Content Placeholder 2"/>
          <p:cNvSpPr>
            <a:spLocks noGrp="1"/>
          </p:cNvSpPr>
          <p:nvPr>
            <p:ph idx="1"/>
          </p:nvPr>
        </p:nvSpPr>
        <p:spPr>
          <a:xfrm>
            <a:off x="609600" y="1165860"/>
            <a:ext cx="10972800" cy="5507990"/>
          </a:xfrm>
        </p:spPr>
        <p:txBody>
          <a:bodyPr/>
          <a:lstStyle/>
          <a:p>
            <a:pPr algn="just">
              <a:lnSpc>
                <a:spcPct val="150000"/>
              </a:lnSpc>
            </a:pPr>
            <a:r>
              <a:rPr lang="en-US" sz="2000">
                <a:latin typeface="Bookman Old Style" panose="02050604050505020204" charset="0"/>
                <a:cs typeface="Bookman Old Style" panose="02050604050505020204" charset="0"/>
              </a:rPr>
              <a:t>General/Unreserved/General-EWS candidates who have secured at least 55% marks (without rounding off) in Master’s Degree or equivalent examination from universities/institutions recognized by UGC (available on the </a:t>
            </a:r>
            <a:r>
              <a:rPr lang="en-US" sz="2000" b="1">
                <a:latin typeface="Bookman Old Style" panose="02050604050505020204" charset="0"/>
                <a:cs typeface="Bookman Old Style" panose="02050604050505020204" charset="0"/>
              </a:rPr>
              <a:t>website: www.ugc.ac.in in </a:t>
            </a:r>
          </a:p>
          <a:p>
            <a:pPr algn="just">
              <a:lnSpc>
                <a:spcPct val="150000"/>
              </a:lnSpc>
            </a:pPr>
            <a:r>
              <a:rPr lang="en-US" sz="2000" b="1">
                <a:latin typeface="Bookman Old Style" panose="02050604050505020204" charset="0"/>
                <a:cs typeface="Bookman Old Style" panose="02050604050505020204" charset="0"/>
              </a:rPr>
              <a:t>Humanities and Social Science (including languages), Computer Science and Applications, Electronic Science etc. are eligible for this test.</a:t>
            </a:r>
          </a:p>
          <a:p>
            <a:pPr algn="just">
              <a:lnSpc>
                <a:spcPct val="150000"/>
              </a:lnSpc>
            </a:pPr>
            <a:r>
              <a:rPr lang="en-US" sz="2000">
                <a:latin typeface="Bookman Old Style" panose="02050604050505020204" charset="0"/>
                <a:cs typeface="Bookman Old Style" panose="02050604050505020204" charset="0"/>
              </a:rPr>
              <a:t>The Other Backward Classes (OBC) belonging to Non-Creamy Layer/Scheduled Caste (SC)/Scheduled Tribe (ST)/Persons with Disability (PwD)/Third gender category candidates who have secured at least 50% marks (without rounding off) in Master’s degree or equivalent examination are eligible for this Test.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 Limit and Relaxation</a:t>
            </a:r>
          </a:p>
        </p:txBody>
      </p:sp>
      <p:sp>
        <p:nvSpPr>
          <p:cNvPr id="3" name="Content Placeholder 2"/>
          <p:cNvSpPr>
            <a:spLocks noGrp="1"/>
          </p:cNvSpPr>
          <p:nvPr>
            <p:ph idx="1"/>
          </p:nvPr>
        </p:nvSpPr>
        <p:spPr>
          <a:xfrm>
            <a:off x="372110" y="1262380"/>
            <a:ext cx="11448415" cy="4956175"/>
          </a:xfrm>
        </p:spPr>
        <p:txBody>
          <a:bodyPr/>
          <a:lstStyle/>
          <a:p>
            <a:pPr algn="just">
              <a:lnSpc>
                <a:spcPct val="150000"/>
              </a:lnSpc>
            </a:pPr>
            <a:r>
              <a:rPr lang="en-US" sz="2000">
                <a:latin typeface="Bookman Old Style" panose="02050604050505020204" charset="0"/>
                <a:cs typeface="Bookman Old Style" panose="02050604050505020204" charset="0"/>
              </a:rPr>
              <a:t>JRF: Not more than 30 years as on 1st day of the month in which the examination is concluded.</a:t>
            </a:r>
          </a:p>
          <a:p>
            <a:pPr algn="just">
              <a:lnSpc>
                <a:spcPct val="150000"/>
              </a:lnSpc>
            </a:pPr>
            <a:r>
              <a:rPr lang="en-US" sz="2000">
                <a:latin typeface="Bookman Old Style" panose="02050604050505020204" charset="0"/>
                <a:cs typeface="Bookman Old Style" panose="02050604050505020204" charset="0"/>
              </a:rPr>
              <a:t>A relaxation of upto 5 years is provided to the candidates belonging to OBC-NCL (as per the Central list of OBC available on website: www.ncbc.nic.in) SC/ST/PwD/Third gender categories and to women applicants. </a:t>
            </a:r>
          </a:p>
          <a:p>
            <a:pPr algn="just">
              <a:lnSpc>
                <a:spcPct val="150000"/>
              </a:lnSpc>
            </a:pPr>
            <a:r>
              <a:rPr lang="en-US" sz="2000">
                <a:latin typeface="Bookman Old Style" panose="02050604050505020204" charset="0"/>
                <a:cs typeface="Bookman Old Style" panose="02050604050505020204" charset="0"/>
              </a:rPr>
              <a:t>Assistant Professor: There is no upper age limit in applying for UGC-NET for Assistant </a:t>
            </a:r>
          </a:p>
          <a:p>
            <a:pPr algn="just">
              <a:lnSpc>
                <a:spcPct val="150000"/>
              </a:lnSpc>
            </a:pPr>
            <a:r>
              <a:rPr lang="en-US" sz="2000">
                <a:latin typeface="Bookman Old Style" panose="02050604050505020204" charset="0"/>
                <a:cs typeface="Bookman Old Style" panose="02050604050505020204" charset="0"/>
              </a:rPr>
              <a:t>Professor.</a:t>
            </a:r>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1125</Words>
  <Application>Microsoft Office PowerPoint</Application>
  <PresentationFormat>Widescreen</PresentationFormat>
  <Paragraphs>51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Bookman Old Style</vt:lpstr>
      <vt:lpstr>Wingdings</vt:lpstr>
      <vt:lpstr>Business Cooperate</vt:lpstr>
      <vt:lpstr>Career  Guidance    after  Post Graduation </vt:lpstr>
      <vt:lpstr>PowerPoint Presentation</vt:lpstr>
      <vt:lpstr>Doctorate degrees after Post Graduation</vt:lpstr>
      <vt:lpstr>PowerPoint Presentation</vt:lpstr>
      <vt:lpstr>PowerPoint Presentation</vt:lpstr>
      <vt:lpstr>PowerPoint Presentation</vt:lpstr>
      <vt:lpstr>PowerPoint Presentation</vt:lpstr>
      <vt:lpstr>Eligibility Criteria for UGC – NET</vt:lpstr>
      <vt:lpstr>Age Limit and Relaxation</vt:lpstr>
      <vt:lpstr>PowerPoint Presentation</vt:lpstr>
      <vt:lpstr>PowerPoint Presentation</vt:lpstr>
      <vt:lpstr>Career option in Public Sector Unit </vt:lpstr>
      <vt:lpstr>Career in Banking Sector: </vt:lpstr>
      <vt:lpstr>Career in Sales and Marketing:</vt:lpstr>
      <vt:lpstr>Career in Finance operations:</vt:lpstr>
      <vt:lpstr>Career in Human resources: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Guidance    after  Post Graduation</dc:title>
  <dc:creator>user</dc:creator>
  <cp:lastModifiedBy>ROHIT KUMAR VERMA</cp:lastModifiedBy>
  <cp:revision>22</cp:revision>
  <dcterms:created xsi:type="dcterms:W3CDTF">2024-02-16T08:49:00Z</dcterms:created>
  <dcterms:modified xsi:type="dcterms:W3CDTF">2024-02-19T12:45:23Z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2610DD8A0FEC419F8DC1DE2D7FA348B3_12</vt:lpwstr>
  </property>
  <property fmtid="{D5CDD505-2E9C-101B-9397-08002B2CF9AE}" pid="3" name="KSOProductBuildVer">
    <vt:lpwstr>1033-12.2.0.13431</vt:lpwstr>
  </property>
</Properties>
</file>